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A46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E904-3975-B18A-11B4-EA98AC5A9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3A48B-4166-DD10-6A28-44AB5E4F4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57CB-0729-F970-342F-E87D8E30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8484-A59B-90F2-1A71-630E27C9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AB3FA-823D-316E-C979-4C1E7455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7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0C88-53A2-CB70-E9DD-138A8B65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5BC58-4524-BF26-8C82-DA9E37AF5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BF32B-B289-18F1-7105-F2F98ED3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1C60-D356-DD38-F71E-2B2FD296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E852-CFB8-CE06-7EBA-758F0BF3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5D292-7360-57BF-0349-BF162760D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BF0AF-32DF-F65A-0CEA-F06F0ADA2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DB568-AB8F-CF12-B04A-C0C45F86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12D39-0857-B184-00A3-AE16F4BD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E6EAE-6D19-C219-E2DF-07D8F9D5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89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915-5626-018C-F3F4-5FE8014D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6ACE-3E1D-13BE-210B-99848CD3D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2A8A4-ECFB-74E6-D4BD-8CDCE10D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24A88-8537-634D-60DC-B55DEF0F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4586-F75C-86D5-9168-3E8B29FE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7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DA07-6799-77B1-090F-118B90DB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345D4-8A0E-FB4F-D037-56E514157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D37B0-8157-784B-F40A-D5A9C974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0F26D-14A2-8D97-E39E-9AEE5A9C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9686-29DC-C28E-3322-517D49BB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27E7-712C-4625-6207-A4BEF1AC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DD00B-CE92-A0D9-D3BC-BD36933ED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6D3AC-5D04-2A66-CAF3-522209D12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4D047-D81F-4E73-3D2C-82C32486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1D2A8-AFBD-6B60-E9F4-40D6CC4C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950A1-8DE8-AFB0-01E8-FCA844F6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BEA0-C813-866D-FB6D-DDFF03F2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50081-01AC-482A-DF43-EC33918A9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84703-5984-58F3-0F5B-1BBE59B48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8ABF5-A821-B35F-4CC9-5CBD80A46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DD20E-1007-762E-E10B-986120314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BFFE79-9635-CB4D-6E04-ADA5F5C0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6054B-3A71-1C87-533E-D1A1CCF5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118F2-EA4C-0C3D-3FE7-784392B7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93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8CD3-6C9F-1F90-AFE8-B8A57285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3DF62-AB74-AA2F-154F-B3987F5B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CDCE-74A1-698C-AA0F-D6E5CC60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2E535-20EC-63CE-B896-17CACAAA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79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1C2D9-5038-25C0-9754-CF89BC0F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9801-0A2A-AF48-F1D8-959E358E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5408-0429-662D-4E22-7DCA89EA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8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CFED-2936-0A4D-DBFA-BA54E0BE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BAAC-FE5E-D88C-E784-409016FD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4F4FF-DD50-4FB8-2664-1571022FD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05336-72F8-A9A0-3EB4-BD84C9C6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70DC2-7A34-E7D6-CC91-1DC53BC2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C93F-36B3-674F-A92D-578C2A5D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5E6D-1445-2382-AA17-320CB267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AC95D-A97E-318A-2390-05243716A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3EBD2-6909-4058-9EBB-C13E5344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17946-C270-506A-3254-6A4AB234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CD70B-A6A3-D9F5-F803-EF71CA63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71F8C-A6D6-2DF4-33A6-E5920BC6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4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AEE744-6D57-A37C-40DF-0413102D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33A3A-A610-4F69-F9E4-EDE0C878C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73A7-33E5-547E-D74D-8EAEA1777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CBB67-E1D4-4BAA-A112-D35498CDCB4C}" type="datetimeFigureOut">
              <a:rPr lang="en-GB" smtClean="0"/>
              <a:t>18/05/2025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E7992-792A-5A91-42DC-68ACFE381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DA26-F94D-257A-8F92-194A615E5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6912BA-2DBC-4A31-8E37-FD0D6AE47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8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z3105/QPIXL_IT_2025_QBust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lab coats&#10;&#10;AI-generated content may be incorrect.">
            <a:extLst>
              <a:ext uri="{FF2B5EF4-FFF2-40B4-BE49-F238E27FC236}">
                <a16:creationId xmlns:a16="http://schemas.microsoft.com/office/drawing/2014/main" id="{4475F908-C143-4740-004D-581F9686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2" y="0"/>
            <a:ext cx="4572000" cy="68580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2AC2356-0F40-506C-AD62-385B2DF3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63" y="0"/>
            <a:ext cx="4618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EDD5F049-DDF0-A5FF-A534-CF5E17D8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04" y="2236304"/>
            <a:ext cx="2385391" cy="2385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9017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F14A6-82C5-C90B-C29A-31426E11C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2827-E47B-94CE-83C7-7B213D75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Entanglizer</a:t>
            </a:r>
            <a:r>
              <a:rPr lang="it-IT" dirty="0">
                <a:solidFill>
                  <a:schemeClr val="accent1"/>
                </a:solidFill>
              </a:rPr>
              <a:t> 9000 </a:t>
            </a:r>
            <a:r>
              <a:rPr lang="en-GB" dirty="0">
                <a:solidFill>
                  <a:schemeClr val="accent1"/>
                </a:solidFill>
              </a:rPr>
              <a:t>with QPIXL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3FAB9-996A-18D8-5BCC-ED30ED01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9541"/>
            <a:ext cx="9473610" cy="6716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 </a:t>
            </a:r>
            <a:r>
              <a:rPr lang="en-US" sz="2000" b="1" dirty="0">
                <a:solidFill>
                  <a:srgbClr val="C00000"/>
                </a:solidFill>
              </a:rPr>
              <a:t>quantum-crammed two images</a:t>
            </a:r>
            <a:r>
              <a:rPr lang="en-US" sz="2000" dirty="0"/>
              <a:t>, bribed it with </a:t>
            </a:r>
            <a:r>
              <a:rPr lang="en-US" sz="2000" b="1" dirty="0">
                <a:solidFill>
                  <a:srgbClr val="C00000"/>
                </a:solidFill>
              </a:rPr>
              <a:t>von Neumann entropy</a:t>
            </a:r>
            <a:r>
              <a:rPr lang="en-US" sz="2000" dirty="0"/>
              <a:t>, and it rewarded us with a beautifully </a:t>
            </a:r>
            <a:r>
              <a:rPr lang="en-US" sz="2000" b="1" dirty="0">
                <a:solidFill>
                  <a:srgbClr val="C00000"/>
                </a:solidFill>
              </a:rPr>
              <a:t>entangled photonic lovechild.</a:t>
            </a:r>
            <a:endParaRPr lang="en-GB" sz="3200"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cartoon of a person smiling&#10;&#10;AI-generated content may be incorrect.">
            <a:extLst>
              <a:ext uri="{FF2B5EF4-FFF2-40B4-BE49-F238E27FC236}">
                <a16:creationId xmlns:a16="http://schemas.microsoft.com/office/drawing/2014/main" id="{591F8C6B-4B58-3715-055E-4908F033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57" y="327489"/>
            <a:ext cx="1267209" cy="1267209"/>
          </a:xfrm>
          <a:prstGeom prst="rect">
            <a:avLst/>
          </a:prstGeom>
        </p:spPr>
      </p:pic>
      <p:pic>
        <p:nvPicPr>
          <p:cNvPr id="12" name="Picture 11" descr="A graph of colored squares&#10;&#10;AI-generated content may be incorrect.">
            <a:extLst>
              <a:ext uri="{FF2B5EF4-FFF2-40B4-BE49-F238E27FC236}">
                <a16:creationId xmlns:a16="http://schemas.microsoft.com/office/drawing/2014/main" id="{C12DE65F-7DF8-4ED9-A055-C029CD7A3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22" y="2657806"/>
            <a:ext cx="2414945" cy="239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0B7D7-27BC-84A8-6602-1F89258B40C0}"/>
              </a:ext>
            </a:extLst>
          </p:cNvPr>
          <p:cNvSpPr txBox="1"/>
          <p:nvPr/>
        </p:nvSpPr>
        <p:spPr>
          <a:xfrm>
            <a:off x="9773417" y="1742339"/>
            <a:ext cx="136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J. Von Neumann</a:t>
            </a:r>
          </a:p>
        </p:txBody>
      </p:sp>
      <p:pic>
        <p:nvPicPr>
          <p:cNvPr id="18" name="Picture 17" descr="A cartoon of a child holding a kite in a park&#10;&#10;AI-generated content may be incorrect.">
            <a:extLst>
              <a:ext uri="{FF2B5EF4-FFF2-40B4-BE49-F238E27FC236}">
                <a16:creationId xmlns:a16="http://schemas.microsoft.com/office/drawing/2014/main" id="{8CF5C3D3-4E7F-815E-1EDD-C44C0FEC2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34" y="3984097"/>
            <a:ext cx="1624037" cy="1624037"/>
          </a:xfrm>
          <a:prstGeom prst="rect">
            <a:avLst/>
          </a:prstGeom>
        </p:spPr>
      </p:pic>
      <p:pic>
        <p:nvPicPr>
          <p:cNvPr id="21" name="Picture 20" descr="A house in the woods&#10;&#10;AI-generated content may be incorrect.">
            <a:extLst>
              <a:ext uri="{FF2B5EF4-FFF2-40B4-BE49-F238E27FC236}">
                <a16:creationId xmlns:a16="http://schemas.microsoft.com/office/drawing/2014/main" id="{6BBA1E65-481D-F0D7-2690-899432F53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33" y="2129008"/>
            <a:ext cx="1624037" cy="1624037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F446264-4786-29E8-C6ED-64FCD4E97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 bwMode="auto">
          <a:xfrm>
            <a:off x="2464497" y="2251166"/>
            <a:ext cx="1423475" cy="13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134F626D-D015-0ED6-9D21-E48965346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 bwMode="auto">
          <a:xfrm>
            <a:off x="2464496" y="4107380"/>
            <a:ext cx="1423475" cy="13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4FADCE-A695-CD97-A2C0-7CE7C76775E7}"/>
                  </a:ext>
                </a:extLst>
              </p:cNvPr>
              <p:cNvSpPr txBox="1"/>
              <p:nvPr/>
            </p:nvSpPr>
            <p:spPr>
              <a:xfrm>
                <a:off x="4063571" y="3456852"/>
                <a:ext cx="290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4FADCE-A695-CD97-A2C0-7CE7C767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571" y="3456852"/>
                <a:ext cx="290721" cy="276999"/>
              </a:xfrm>
              <a:prstGeom prst="rect">
                <a:avLst/>
              </a:prstGeom>
              <a:blipFill>
                <a:blip r:embed="rId7"/>
                <a:stretch>
                  <a:fillRect l="-21277" r="-10638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F0C2E5-B26A-2B28-EDCB-11574A89AC2D}"/>
                  </a:ext>
                </a:extLst>
              </p:cNvPr>
              <p:cNvSpPr txBox="1"/>
              <p:nvPr/>
            </p:nvSpPr>
            <p:spPr>
              <a:xfrm>
                <a:off x="4069147" y="5349549"/>
                <a:ext cx="296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F0C2E5-B26A-2B28-EDCB-11574A89A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47" y="5349549"/>
                <a:ext cx="296876" cy="276999"/>
              </a:xfrm>
              <a:prstGeom prst="rect">
                <a:avLst/>
              </a:prstGeom>
              <a:blipFill>
                <a:blip r:embed="rId8"/>
                <a:stretch>
                  <a:fillRect l="-20833" r="-833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273D23-0170-02D2-7C18-DC155FF7799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927470" y="2939901"/>
            <a:ext cx="537027" cy="1126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A84E532-6553-F01C-94F6-05D4BD9CF6D2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 flipV="1">
            <a:off x="1927471" y="4796115"/>
            <a:ext cx="537025" cy="1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1FFC675-2334-0EED-4630-238ED635F85F}"/>
              </a:ext>
            </a:extLst>
          </p:cNvPr>
          <p:cNvSpPr/>
          <p:nvPr/>
        </p:nvSpPr>
        <p:spPr>
          <a:xfrm>
            <a:off x="5111332" y="2535086"/>
            <a:ext cx="2612283" cy="264297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Entropy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A7DC8D-B1C1-5515-734C-633A681FD559}"/>
                  </a:ext>
                </a:extLst>
              </p:cNvPr>
              <p:cNvSpPr txBox="1"/>
              <p:nvPr/>
            </p:nvSpPr>
            <p:spPr>
              <a:xfrm>
                <a:off x="5361094" y="3984097"/>
                <a:ext cx="2112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A7DC8D-B1C1-5515-734C-633A681FD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94" y="3984097"/>
                <a:ext cx="2112758" cy="276999"/>
              </a:xfrm>
              <a:prstGeom prst="rect">
                <a:avLst/>
              </a:prstGeom>
              <a:blipFill>
                <a:blip r:embed="rId9"/>
                <a:stretch>
                  <a:fillRect l="-2305" t="-4444" r="-37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05696E-DC4F-A498-83DD-CAAF9808CF1D}"/>
              </a:ext>
            </a:extLst>
          </p:cNvPr>
          <p:cNvCxnSpPr>
            <a:stCxn id="22" idx="3"/>
            <a:endCxn id="37" idx="1"/>
          </p:cNvCxnSpPr>
          <p:nvPr/>
        </p:nvCxnSpPr>
        <p:spPr>
          <a:xfrm>
            <a:off x="3887972" y="2939901"/>
            <a:ext cx="1223360" cy="916670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E78443-B5FB-824D-A648-5A34AF4B226E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 flipV="1">
            <a:off x="3887971" y="3856571"/>
            <a:ext cx="1223361" cy="939544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ACDE38-9EF1-99F0-D19C-D3C924B9BDB8}"/>
              </a:ext>
            </a:extLst>
          </p:cNvPr>
          <p:cNvCxnSpPr>
            <a:stCxn id="37" idx="3"/>
            <a:endCxn id="12" idx="1"/>
          </p:cNvCxnSpPr>
          <p:nvPr/>
        </p:nvCxnSpPr>
        <p:spPr>
          <a:xfrm>
            <a:off x="7723615" y="3856571"/>
            <a:ext cx="925307" cy="0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Download Free Approve Icons in PNG &amp; SVG">
            <a:extLst>
              <a:ext uri="{FF2B5EF4-FFF2-40B4-BE49-F238E27FC236}">
                <a16:creationId xmlns:a16="http://schemas.microsoft.com/office/drawing/2014/main" id="{F027D11E-DB54-9693-8B4E-29F02694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867" y="1354051"/>
            <a:ext cx="1019565" cy="101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33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7B691-5E5E-BAD2-0BC4-5853A017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ABEE-ECA6-1426-7DDC-E6185600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Quantum Image </a:t>
            </a:r>
            <a:r>
              <a:rPr lang="de-DE" dirty="0" err="1">
                <a:solidFill>
                  <a:schemeClr val="accent1"/>
                </a:solidFill>
              </a:rPr>
              <a:t>Compilation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 descr="A yellow pacman with black eyes&#10;&#10;AI-generated content may be incorrect.">
            <a:extLst>
              <a:ext uri="{FF2B5EF4-FFF2-40B4-BE49-F238E27FC236}">
                <a16:creationId xmlns:a16="http://schemas.microsoft.com/office/drawing/2014/main" id="{E95F9E85-8828-92A7-2C41-48D0FA22D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79" y="4082904"/>
            <a:ext cx="1876334" cy="1690577"/>
          </a:xfrm>
          <a:prstGeom prst="rect">
            <a:avLst/>
          </a:prstGeom>
        </p:spPr>
      </p:pic>
      <p:pic>
        <p:nvPicPr>
          <p:cNvPr id="9" name="Picture 8" descr="A blue and white pixelated cartoon character&#10;&#10;AI-generated content may be incorrect.">
            <a:extLst>
              <a:ext uri="{FF2B5EF4-FFF2-40B4-BE49-F238E27FC236}">
                <a16:creationId xmlns:a16="http://schemas.microsoft.com/office/drawing/2014/main" id="{93D9A53E-CCAF-6D31-C274-0D773D6E7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34" y="4082904"/>
            <a:ext cx="1690577" cy="1690577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41D8DE52-9D94-D00D-0840-8A6926096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73" y="3785192"/>
            <a:ext cx="3048001" cy="2286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FE13BC-32C1-2528-F2D4-F4C8E53D8570}"/>
              </a:ext>
            </a:extLst>
          </p:cNvPr>
          <p:cNvSpPr txBox="1"/>
          <p:nvPr/>
        </p:nvSpPr>
        <p:spPr>
          <a:xfrm>
            <a:off x="287079" y="1325563"/>
            <a:ext cx="978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Kill Pacman retrieve the Ghost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1677764-E743-AE95-99F2-1472B2B16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 bwMode="auto">
          <a:xfrm>
            <a:off x="5257800" y="2249052"/>
            <a:ext cx="1423475" cy="13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C695B-EE13-1B3F-1670-1A10063A5E7F}"/>
              </a:ext>
            </a:extLst>
          </p:cNvPr>
          <p:cNvSpPr txBox="1"/>
          <p:nvPr/>
        </p:nvSpPr>
        <p:spPr>
          <a:xfrm>
            <a:off x="8138134" y="1520456"/>
            <a:ext cx="339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Methodologies: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SWAP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 overlap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Hong Ou Mandel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Variational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417188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6645A-0AC4-48AC-2399-E50CD8C6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90B1-FAC5-0881-7C42-982ED725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Quantum Phase Estimation 4 QPIXL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2715EE-F059-9766-CA77-1849F3E438A6}"/>
              </a:ext>
            </a:extLst>
          </p:cNvPr>
          <p:cNvSpPr txBox="1"/>
          <p:nvPr/>
        </p:nvSpPr>
        <p:spPr>
          <a:xfrm>
            <a:off x="0" y="1143460"/>
            <a:ext cx="1030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Exploit </a:t>
            </a:r>
            <a:r>
              <a:rPr lang="en-GB" sz="2000" b="1" dirty="0">
                <a:solidFill>
                  <a:srgbClr val="A22A46"/>
                </a:solidFill>
              </a:rPr>
              <a:t>entanglement</a:t>
            </a:r>
            <a:r>
              <a:rPr lang="en-GB" sz="2000" dirty="0"/>
              <a:t>, discover the </a:t>
            </a:r>
            <a:r>
              <a:rPr lang="en-GB" sz="2000" b="1" dirty="0">
                <a:solidFill>
                  <a:srgbClr val="A22A46"/>
                </a:solidFill>
              </a:rPr>
              <a:t>angle</a:t>
            </a:r>
            <a:r>
              <a:rPr lang="en-GB" sz="2000" dirty="0"/>
              <a:t> and generate your </a:t>
            </a:r>
            <a:r>
              <a:rPr lang="en-GB" sz="2000" b="1" dirty="0">
                <a:solidFill>
                  <a:srgbClr val="A22A46"/>
                </a:solidFill>
              </a:rPr>
              <a:t>Quantum Image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5A99D4-7CDE-8F44-E616-9A5327F1C08D}"/>
              </a:ext>
            </a:extLst>
          </p:cNvPr>
          <p:cNvGrpSpPr/>
          <p:nvPr/>
        </p:nvGrpSpPr>
        <p:grpSpPr>
          <a:xfrm>
            <a:off x="2237659" y="2041180"/>
            <a:ext cx="7716681" cy="2089321"/>
            <a:chOff x="2237659" y="2041180"/>
            <a:chExt cx="7716681" cy="20893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CF8806-B455-66D5-7CA3-716C6F5DD3B0}"/>
                </a:ext>
              </a:extLst>
            </p:cNvPr>
            <p:cNvSpPr txBox="1"/>
            <p:nvPr/>
          </p:nvSpPr>
          <p:spPr>
            <a:xfrm>
              <a:off x="2673556" y="3761169"/>
              <a:ext cx="707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QPE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86D582-F57F-F07A-A15A-A66337FEB3B9}"/>
                </a:ext>
              </a:extLst>
            </p:cNvPr>
            <p:cNvSpPr txBox="1"/>
            <p:nvPr/>
          </p:nvSpPr>
          <p:spPr>
            <a:xfrm>
              <a:off x="8810520" y="3761169"/>
              <a:ext cx="816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QPIXL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E64084-D39D-F82A-FBCD-CBF744811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1" t="4875" r="11864" b="26165"/>
            <a:stretch/>
          </p:blipFill>
          <p:spPr bwMode="auto">
            <a:xfrm>
              <a:off x="2237659" y="2071577"/>
              <a:ext cx="1579717" cy="146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EB0E3D6-B744-3AA8-B807-83A4BF871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2"/>
            <a:stretch/>
          </p:blipFill>
          <p:spPr bwMode="auto">
            <a:xfrm>
              <a:off x="8374622" y="2041180"/>
              <a:ext cx="1579718" cy="152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3A03B1-E320-48AA-B5D2-81F9F5583CF2}"/>
                </a:ext>
              </a:extLst>
            </p:cNvPr>
            <p:cNvSpPr txBox="1"/>
            <p:nvPr/>
          </p:nvSpPr>
          <p:spPr>
            <a:xfrm>
              <a:off x="5306139" y="3286957"/>
              <a:ext cx="1579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A22A46"/>
                  </a:solidFill>
                </a:rPr>
                <a:t>Entanglement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9A58F2E-AC0C-E0B2-7BA8-1DD4632C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663" y="2323161"/>
              <a:ext cx="958671" cy="958671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C933B42-D1CE-90B3-1A20-1B8D2E770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7376" y="2802495"/>
              <a:ext cx="4557246" cy="1"/>
            </a:xfrm>
            <a:prstGeom prst="line">
              <a:avLst/>
            </a:prstGeom>
            <a:ln>
              <a:solidFill>
                <a:srgbClr val="A22A4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636CE9-6124-362A-F536-55532FD870B5}"/>
              </a:ext>
            </a:extLst>
          </p:cNvPr>
          <p:cNvGrpSpPr/>
          <p:nvPr/>
        </p:nvGrpSpPr>
        <p:grpSpPr>
          <a:xfrm>
            <a:off x="3525274" y="5036080"/>
            <a:ext cx="3537869" cy="1773317"/>
            <a:chOff x="4244054" y="5084683"/>
            <a:chExt cx="3537869" cy="1773317"/>
          </a:xfrm>
        </p:grpSpPr>
        <p:pic>
          <p:nvPicPr>
            <p:cNvPr id="46" name="Picture 45" descr="A yellow and purple checkered pattern&#10;&#10;AI-generated content may be incorrect.">
              <a:extLst>
                <a:ext uri="{FF2B5EF4-FFF2-40B4-BE49-F238E27FC236}">
                  <a16:creationId xmlns:a16="http://schemas.microsoft.com/office/drawing/2014/main" id="{5AD366A8-8511-DB24-D6C1-992997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4054" y="5084683"/>
              <a:ext cx="1790492" cy="1773317"/>
            </a:xfrm>
            <a:prstGeom prst="rect">
              <a:avLst/>
            </a:prstGeom>
          </p:spPr>
        </p:pic>
        <p:pic>
          <p:nvPicPr>
            <p:cNvPr id="48" name="Picture 47" descr="A colorful squares with numbers&#10;&#10;AI-generated content may be incorrect.">
              <a:extLst>
                <a:ext uri="{FF2B5EF4-FFF2-40B4-BE49-F238E27FC236}">
                  <a16:creationId xmlns:a16="http://schemas.microsoft.com/office/drawing/2014/main" id="{26367A73-DEC8-7B2B-5DA8-9F692AD8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546" y="5106033"/>
              <a:ext cx="1747377" cy="1730616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0999898-AACC-9D45-A94B-9C4E1C5161C2}"/>
              </a:ext>
            </a:extLst>
          </p:cNvPr>
          <p:cNvSpPr txBox="1"/>
          <p:nvPr/>
        </p:nvSpPr>
        <p:spPr>
          <a:xfrm>
            <a:off x="54397" y="4300760"/>
            <a:ext cx="60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our interactive cell to add your image to our collection!</a:t>
            </a:r>
            <a:endParaRPr lang="en-GB" b="1" dirty="0">
              <a:solidFill>
                <a:srgbClr val="A22A46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074877-E21D-4BA8-9FAE-00DC3EBC6D86}"/>
              </a:ext>
            </a:extLst>
          </p:cNvPr>
          <p:cNvSpPr/>
          <p:nvPr/>
        </p:nvSpPr>
        <p:spPr>
          <a:xfrm>
            <a:off x="7063144" y="5110678"/>
            <a:ext cx="1579718" cy="1528662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94A4A7-6CE8-8D61-654F-0543E135B1AC}"/>
              </a:ext>
            </a:extLst>
          </p:cNvPr>
          <p:cNvSpPr txBox="1"/>
          <p:nvPr/>
        </p:nvSpPr>
        <p:spPr>
          <a:xfrm>
            <a:off x="7444999" y="5599572"/>
            <a:ext cx="81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</a:t>
            </a:r>
            <a:br>
              <a:rPr lang="en-GB" dirty="0"/>
            </a:br>
            <a:r>
              <a:rPr lang="en-GB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0151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9874-B742-915B-9E6B-41AC240B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Variational Quantum Algorithm 4 QPIXL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5580-2A04-933D-B8AB-4FAF8CDE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9542"/>
            <a:ext cx="8527774" cy="3740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Follow your favourite probability distribution and </a:t>
            </a:r>
            <a:r>
              <a:rPr lang="en-GB" sz="2000" b="1" dirty="0">
                <a:solidFill>
                  <a:srgbClr val="C00000"/>
                </a:solidFill>
              </a:rPr>
              <a:t>visualize</a:t>
            </a:r>
            <a:r>
              <a:rPr lang="en-GB" sz="2000" dirty="0"/>
              <a:t> how</a:t>
            </a:r>
            <a:r>
              <a:rPr lang="en-GB" sz="2000" b="1" dirty="0">
                <a:solidFill>
                  <a:srgbClr val="C00000"/>
                </a:solidFill>
              </a:rPr>
              <a:t> VQAs Learn</a:t>
            </a:r>
          </a:p>
        </p:txBody>
      </p:sp>
      <p:pic>
        <p:nvPicPr>
          <p:cNvPr id="3074" name="Picture 2" descr="Probability - Free business and finance icons">
            <a:extLst>
              <a:ext uri="{FF2B5EF4-FFF2-40B4-BE49-F238E27FC236}">
                <a16:creationId xmlns:a16="http://schemas.microsoft.com/office/drawing/2014/main" id="{2EF6AC34-03AE-ABEB-3496-DF88B3B0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61" y="2465654"/>
            <a:ext cx="933547" cy="93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806A5D-2362-6391-E18E-DFC94CA6FAFD}"/>
              </a:ext>
            </a:extLst>
          </p:cNvPr>
          <p:cNvSpPr/>
          <p:nvPr/>
        </p:nvSpPr>
        <p:spPr>
          <a:xfrm>
            <a:off x="4278793" y="2495105"/>
            <a:ext cx="1669774" cy="874644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D0E589-2CC5-8DE5-4B26-2EFF8D40C89A}"/>
                  </a:ext>
                </a:extLst>
              </p:cNvPr>
              <p:cNvSpPr txBox="1"/>
              <p:nvPr/>
            </p:nvSpPr>
            <p:spPr>
              <a:xfrm>
                <a:off x="4621943" y="2793928"/>
                <a:ext cx="983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D0E589-2CC5-8DE5-4B26-2EFF8D40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43" y="2793928"/>
                <a:ext cx="983474" cy="276999"/>
              </a:xfrm>
              <a:prstGeom prst="rect">
                <a:avLst/>
              </a:prstGeom>
              <a:blipFill>
                <a:blip r:embed="rId3"/>
                <a:stretch>
                  <a:fillRect l="-5556" t="-2174" r="-8025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0D0DB9-01C4-4337-06BF-024E4F5E34F6}"/>
                  </a:ext>
                </a:extLst>
              </p:cNvPr>
              <p:cNvSpPr txBox="1"/>
              <p:nvPr/>
            </p:nvSpPr>
            <p:spPr>
              <a:xfrm>
                <a:off x="7744127" y="2655428"/>
                <a:ext cx="6235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3600" b="0" dirty="0"/>
                  <a:t>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3600" b="0" i="1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de-DE" sz="36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0D0DB9-01C4-4337-06BF-024E4F5E3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127" y="2655428"/>
                <a:ext cx="623569" cy="553998"/>
              </a:xfrm>
              <a:prstGeom prst="rect">
                <a:avLst/>
              </a:prstGeom>
              <a:blipFill>
                <a:blip r:embed="rId4"/>
                <a:stretch>
                  <a:fillRect l="-43689" t="-24444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Learning - Free education icons">
            <a:extLst>
              <a:ext uri="{FF2B5EF4-FFF2-40B4-BE49-F238E27FC236}">
                <a16:creationId xmlns:a16="http://schemas.microsoft.com/office/drawing/2014/main" id="{87597814-8FAA-A61F-C71E-DD410C096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04" y="1753351"/>
            <a:ext cx="712303" cy="71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30CE93-19A5-B1DE-1140-D289D28640B6}"/>
              </a:ext>
            </a:extLst>
          </p:cNvPr>
          <p:cNvCxnSpPr>
            <a:cxnSpLocks/>
          </p:cNvCxnSpPr>
          <p:nvPr/>
        </p:nvCxnSpPr>
        <p:spPr>
          <a:xfrm flipV="1">
            <a:off x="2730408" y="2932427"/>
            <a:ext cx="1548385" cy="1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11ED-6D4E-6EB5-9169-D014B72F50C3}"/>
              </a:ext>
            </a:extLst>
          </p:cNvPr>
          <p:cNvCxnSpPr>
            <a:cxnSpLocks/>
          </p:cNvCxnSpPr>
          <p:nvPr/>
        </p:nvCxnSpPr>
        <p:spPr>
          <a:xfrm>
            <a:off x="5948567" y="2932427"/>
            <a:ext cx="1764195" cy="0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4">
            <a:extLst>
              <a:ext uri="{FF2B5EF4-FFF2-40B4-BE49-F238E27FC236}">
                <a16:creationId xmlns:a16="http://schemas.microsoft.com/office/drawing/2014/main" id="{7B5483CF-81C2-D584-4CEF-A6699043D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/>
          <a:stretch/>
        </p:blipFill>
        <p:spPr bwMode="auto">
          <a:xfrm>
            <a:off x="1667593" y="4521361"/>
            <a:ext cx="1423475" cy="13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E8B7D7-C4CD-10A7-6C5B-5302F9F86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313" y="1919284"/>
            <a:ext cx="874644" cy="87464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0276E8-BB85-7598-21D0-4F4D3750AFBD}"/>
              </a:ext>
            </a:extLst>
          </p:cNvPr>
          <p:cNvCxnSpPr>
            <a:cxnSpLocks/>
          </p:cNvCxnSpPr>
          <p:nvPr/>
        </p:nvCxnSpPr>
        <p:spPr>
          <a:xfrm flipV="1">
            <a:off x="5181228" y="3369749"/>
            <a:ext cx="2027" cy="871510"/>
          </a:xfrm>
          <a:prstGeom prst="line">
            <a:avLst/>
          </a:prstGeom>
          <a:ln>
            <a:solidFill>
              <a:srgbClr val="A22A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urple rectangle with yellow squares&#10;&#10;AI-generated content may be incorrect.">
            <a:extLst>
              <a:ext uri="{FF2B5EF4-FFF2-40B4-BE49-F238E27FC236}">
                <a16:creationId xmlns:a16="http://schemas.microsoft.com/office/drawing/2014/main" id="{3384536A-2D5A-A70C-D6F5-7A4625071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83" y="3745463"/>
            <a:ext cx="3905689" cy="2929267"/>
          </a:xfrm>
          <a:prstGeom prst="rect">
            <a:avLst/>
          </a:prstGeom>
        </p:spPr>
      </p:pic>
      <p:sp>
        <p:nvSpPr>
          <p:cNvPr id="38" name="Explosion: 14 Points 37">
            <a:extLst>
              <a:ext uri="{FF2B5EF4-FFF2-40B4-BE49-F238E27FC236}">
                <a16:creationId xmlns:a16="http://schemas.microsoft.com/office/drawing/2014/main" id="{D0CF8BEA-4373-C0E8-906E-6B9952D7CD29}"/>
              </a:ext>
            </a:extLst>
          </p:cNvPr>
          <p:cNvSpPr/>
          <p:nvPr/>
        </p:nvSpPr>
        <p:spPr>
          <a:xfrm rot="20740282">
            <a:off x="7964181" y="3645703"/>
            <a:ext cx="4157128" cy="2554346"/>
          </a:xfrm>
          <a:prstGeom prst="irregularSeal2">
            <a:avLst/>
          </a:prstGeom>
          <a:solidFill>
            <a:srgbClr val="FFC000"/>
          </a:solidFill>
          <a:ln>
            <a:solidFill>
              <a:srgbClr val="A22A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 with the Notebook to discover new examples</a:t>
            </a:r>
          </a:p>
        </p:txBody>
      </p:sp>
    </p:spTree>
    <p:extLst>
      <p:ext uri="{BB962C8B-B14F-4D97-AF65-F5344CB8AC3E}">
        <p14:creationId xmlns:p14="http://schemas.microsoft.com/office/powerpoint/2010/main" val="273497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9CEF04-3373-E9F5-3343-9C3E035E68FC}"/>
              </a:ext>
            </a:extLst>
          </p:cNvPr>
          <p:cNvSpPr txBox="1"/>
          <p:nvPr/>
        </p:nvSpPr>
        <p:spPr>
          <a:xfrm>
            <a:off x="741620" y="1613118"/>
            <a:ext cx="1070875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accent1"/>
                </a:solidFill>
              </a:rPr>
              <a:t>THANK YOU for the experience!</a:t>
            </a:r>
            <a:endParaRPr lang="en-GB" sz="138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85C1B-60EB-77E9-6FD9-FEEB1B3B4EC1}"/>
              </a:ext>
            </a:extLst>
          </p:cNvPr>
          <p:cNvSpPr txBox="1"/>
          <p:nvPr/>
        </p:nvSpPr>
        <p:spPr>
          <a:xfrm>
            <a:off x="6985591" y="5730949"/>
            <a:ext cx="4727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sng" dirty="0">
                <a:solidFill>
                  <a:srgbClr val="0B4C8C"/>
                </a:solidFill>
                <a:effectLst/>
                <a:latin typeface="Slack-Lato"/>
                <a:hlinkClick r:id="rId2"/>
              </a:rPr>
              <a:t>REPO: https://github.com/franz3105/QPIXL_IT_2025_QBusters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579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Slack-Lato</vt:lpstr>
      <vt:lpstr>Office Theme</vt:lpstr>
      <vt:lpstr>PowerPoint Presentation</vt:lpstr>
      <vt:lpstr>Entanglizer 9000 with QPIXL</vt:lpstr>
      <vt:lpstr>Quantum Image Compilation</vt:lpstr>
      <vt:lpstr>Quantum Phase Estimation 4 QPIXL</vt:lpstr>
      <vt:lpstr>Variational Quantum Algorithm 4 QPIXL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G.</dc:creator>
  <cp:lastModifiedBy>Manuel G.</cp:lastModifiedBy>
  <cp:revision>2</cp:revision>
  <dcterms:created xsi:type="dcterms:W3CDTF">2025-05-17T21:29:28Z</dcterms:created>
  <dcterms:modified xsi:type="dcterms:W3CDTF">2025-05-18T01:18:13Z</dcterms:modified>
</cp:coreProperties>
</file>